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70" r:id="rId5"/>
    <p:sldId id="261" r:id="rId6"/>
    <p:sldId id="262" r:id="rId7"/>
    <p:sldId id="267" r:id="rId8"/>
    <p:sldId id="268"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40BA23B-BE66-49BF-A0CF-60193D43E520}" type="datetimeFigureOut">
              <a:rPr lang="en-US" smtClean="0"/>
              <a:pPr/>
              <a:t>9/2/2015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E6690C2-992C-495A-82E4-975AE362E1F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0BA23B-BE66-49BF-A0CF-60193D43E520}"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0BA23B-BE66-49BF-A0CF-60193D43E520}"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0BA23B-BE66-49BF-A0CF-60193D43E520}"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0BA23B-BE66-49BF-A0CF-60193D43E520}"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6690C2-992C-495A-82E4-975AE362E1F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0BA23B-BE66-49BF-A0CF-60193D43E520}"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0BA23B-BE66-49BF-A0CF-60193D43E520}" type="datetimeFigureOut">
              <a:rPr lang="en-US" smtClean="0"/>
              <a:pPr/>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0BA23B-BE66-49BF-A0CF-60193D43E520}" type="datetimeFigureOut">
              <a:rPr lang="en-US" smtClean="0"/>
              <a:pPr/>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0BA23B-BE66-49BF-A0CF-60193D43E520}" type="datetimeFigureOut">
              <a:rPr lang="en-US" smtClean="0"/>
              <a:pPr/>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0BA23B-BE66-49BF-A0CF-60193D43E520}"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6690C2-992C-495A-82E4-975AE362E1FC}" type="slidenum">
              <a:rPr lang="en-US" smtClean="0"/>
              <a:pPr/>
              <a:t>‹#›</a:t>
            </a:fld>
            <a:endParaRPr lang="en-US"/>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0BA23B-BE66-49BF-A0CF-60193D43E520}"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E6690C2-992C-495A-82E4-975AE362E1F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0BA23B-BE66-49BF-A0CF-60193D43E520}" type="datetimeFigureOut">
              <a:rPr lang="en-US" smtClean="0"/>
              <a:pPr/>
              <a:t>9/2/2015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E6690C2-992C-495A-82E4-975AE362E1F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edg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www.xtramath.com/" TargetMode="External"/><Relationship Id="rId3" Type="http://schemas.openxmlformats.org/officeDocument/2006/relationships/hyperlink" Target="http://www.istation.com/" TargetMode="External"/><Relationship Id="rId7" Type="http://schemas.openxmlformats.org/officeDocument/2006/relationships/hyperlink" Target="http://www.ixl.com/" TargetMode="External"/><Relationship Id="rId2" Type="http://schemas.openxmlformats.org/officeDocument/2006/relationships/hyperlink" Target="http://www.mrsanthony-jones.wikispaces.com/" TargetMode="External"/><Relationship Id="rId1" Type="http://schemas.openxmlformats.org/officeDocument/2006/relationships/slideLayout" Target="../slideLayouts/slideLayout3.xml"/><Relationship Id="rId6" Type="http://schemas.openxmlformats.org/officeDocument/2006/relationships/hyperlink" Target="http://www.adaptedmind.com/" TargetMode="External"/><Relationship Id="rId5" Type="http://schemas.openxmlformats.org/officeDocument/2006/relationships/hyperlink" Target="http://www.thatquiz.com/" TargetMode="External"/><Relationship Id="rId4" Type="http://schemas.openxmlformats.org/officeDocument/2006/relationships/hyperlink" Target="http://www.edmodo.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spellingcity.com/" TargetMode="External"/><Relationship Id="rId2" Type="http://schemas.openxmlformats.org/officeDocument/2006/relationships/hyperlink" Target="http://www.multipication.com/" TargetMode="External"/><Relationship Id="rId1" Type="http://schemas.openxmlformats.org/officeDocument/2006/relationships/slideLayout" Target="../slideLayouts/slideLayout3.xml"/><Relationship Id="rId6" Type="http://schemas.openxmlformats.org/officeDocument/2006/relationships/hyperlink" Target="http://www.mrsanthony-jones.wikispaces.com/" TargetMode="External"/><Relationship Id="rId5" Type="http://schemas.openxmlformats.org/officeDocument/2006/relationships/hyperlink" Target="http://www.flocabulary.com/" TargetMode="External"/><Relationship Id="rId4" Type="http://schemas.openxmlformats.org/officeDocument/2006/relationships/hyperlink" Target="http://www.cnn/studentnew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2352" y="2286000"/>
            <a:ext cx="7851648" cy="1828800"/>
          </a:xfrm>
        </p:spPr>
        <p:txBody>
          <a:bodyPr/>
          <a:lstStyle/>
          <a:p>
            <a:r>
              <a:rPr lang="en-US" dirty="0" smtClean="0">
                <a:solidFill>
                  <a:srgbClr val="FF0000"/>
                </a:solidFill>
              </a:rPr>
              <a:t>Welcome to 6</a:t>
            </a:r>
            <a:r>
              <a:rPr lang="en-US" baseline="30000" dirty="0" smtClean="0">
                <a:solidFill>
                  <a:srgbClr val="FF0000"/>
                </a:solidFill>
              </a:rPr>
              <a:t>th</a:t>
            </a:r>
            <a:r>
              <a:rPr lang="en-US" dirty="0" smtClean="0">
                <a:solidFill>
                  <a:srgbClr val="FF0000"/>
                </a:solidFill>
              </a:rPr>
              <a:t> grade</a:t>
            </a:r>
            <a:endParaRPr lang="en-US" dirty="0">
              <a:solidFill>
                <a:srgbClr val="FF0000"/>
              </a:solidFill>
            </a:endParaRPr>
          </a:p>
        </p:txBody>
      </p:sp>
      <p:sp>
        <p:nvSpPr>
          <p:cNvPr id="3" name="Subtitle 2"/>
          <p:cNvSpPr>
            <a:spLocks noGrp="1"/>
          </p:cNvSpPr>
          <p:nvPr>
            <p:ph type="subTitle" idx="1"/>
          </p:nvPr>
        </p:nvSpPr>
        <p:spPr>
          <a:xfrm>
            <a:off x="457200" y="4724400"/>
            <a:ext cx="7854696" cy="1752600"/>
          </a:xfrm>
        </p:spPr>
        <p:txBody>
          <a:bodyPr/>
          <a:lstStyle/>
          <a:p>
            <a:r>
              <a:rPr lang="en-US" dirty="0" smtClean="0">
                <a:solidFill>
                  <a:srgbClr val="FF0000"/>
                </a:solidFill>
              </a:rPr>
              <a:t>Mrs. </a:t>
            </a:r>
            <a:r>
              <a:rPr lang="en-US" dirty="0" smtClean="0">
                <a:solidFill>
                  <a:srgbClr val="FF0000"/>
                </a:solidFill>
              </a:rPr>
              <a:t>Anthony’s class</a:t>
            </a:r>
            <a:endParaRPr lang="en-US" dirty="0" smtClean="0">
              <a:solidFill>
                <a:srgbClr val="FF0000"/>
              </a:solidFill>
            </a:endParaRPr>
          </a:p>
          <a:p>
            <a:r>
              <a:rPr lang="en-US" dirty="0" smtClean="0">
                <a:solidFill>
                  <a:srgbClr val="FF0000"/>
                </a:solidFill>
              </a:rPr>
              <a:t>2015-2016</a:t>
            </a:r>
            <a:r>
              <a:rPr lang="en-US" dirty="0" smtClean="0"/>
              <a:t> </a:t>
            </a:r>
            <a:endParaRPr lang="en-US" dirty="0"/>
          </a:p>
        </p:txBody>
      </p:sp>
      <p:pic>
        <p:nvPicPr>
          <p:cNvPr id="1026" name="Picture 2" descr="\\ns-dc1\users\tanthony\Documents\My Pictures\tarean anthony mother's day pic.jpg"/>
          <p:cNvPicPr>
            <a:picLocks noChangeAspect="1" noChangeArrowheads="1"/>
          </p:cNvPicPr>
          <p:nvPr/>
        </p:nvPicPr>
        <p:blipFill>
          <a:blip r:embed="rId2" cstate="print"/>
          <a:srcRect/>
          <a:stretch>
            <a:fillRect/>
          </a:stretch>
        </p:blipFill>
        <p:spPr bwMode="auto">
          <a:xfrm>
            <a:off x="2590800" y="108857"/>
            <a:ext cx="4114800" cy="2939143"/>
          </a:xfrm>
          <a:prstGeom prst="rect">
            <a:avLst/>
          </a:prstGeom>
          <a:noFill/>
        </p:spPr>
      </p:pic>
    </p:spTree>
  </p:cSld>
  <p:clrMapOvr>
    <a:masterClrMapping/>
  </p:clrMapOvr>
  <p:transition spd="slow" advTm="4000">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26"/>
                                        </p:tgtEl>
                                      </p:cBhvr>
                                    </p:animEffect>
                                    <p:animScale>
                                      <p:cBhvr>
                                        <p:cTn id="7" dur="250" autoRev="1" fill="hold"/>
                                        <p:tgtEl>
                                          <p:spTgt spid="102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0"/>
            <a:ext cx="7391400" cy="707886"/>
          </a:xfrm>
          <a:prstGeom prst="rect">
            <a:avLst/>
          </a:prstGeom>
          <a:noFill/>
        </p:spPr>
        <p:txBody>
          <a:bodyPr wrap="square" rtlCol="0">
            <a:spAutoFit/>
          </a:bodyPr>
          <a:lstStyle/>
          <a:p>
            <a:pPr algn="ctr"/>
            <a:r>
              <a:rPr lang="en-US" sz="4000" b="1" u="sng" dirty="0" smtClean="0"/>
              <a:t>Curriculum</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2" name="Rectangle 2"/>
          <p:cNvSpPr>
            <a:spLocks noChangeArrowheads="1"/>
          </p:cNvSpPr>
          <p:nvPr/>
        </p:nvSpPr>
        <p:spPr bwMode="auto">
          <a:xfrm>
            <a:off x="228600" y="1981200"/>
            <a:ext cx="86106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buFontTx/>
              <a:buChar char="•"/>
              <a:tabLst>
                <a:tab pos="914400" algn="l"/>
              </a:tabLst>
            </a:pPr>
            <a:r>
              <a:rPr lang="en-US" sz="2800" dirty="0" smtClean="0"/>
              <a:t>ELA ---Journeys book that include reading, grammar, spelling,  and writing with Social Studies and Science Integration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2"/>
          <p:cNvSpPr>
            <a:spLocks noChangeArrowheads="1"/>
          </p:cNvSpPr>
          <p:nvPr/>
        </p:nvSpPr>
        <p:spPr bwMode="auto">
          <a:xfrm>
            <a:off x="304800" y="3505200"/>
            <a:ext cx="86106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buFontTx/>
              <a:buChar char="•"/>
              <a:tabLst>
                <a:tab pos="914400" algn="l"/>
              </a:tabLst>
            </a:pPr>
            <a:r>
              <a:rPr lang="en-US" sz="2800" dirty="0" smtClean="0"/>
              <a:t>Math---Envisions math book with reading, social studies,  </a:t>
            </a:r>
            <a:r>
              <a:rPr lang="en-US" sz="2800" dirty="0" smtClean="0"/>
              <a:t>and science </a:t>
            </a:r>
            <a:r>
              <a:rPr lang="en-US" sz="2800" dirty="0" smtClean="0"/>
              <a:t>integration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2"/>
          <p:cNvSpPr>
            <a:spLocks noChangeArrowheads="1"/>
          </p:cNvSpPr>
          <p:nvPr/>
        </p:nvSpPr>
        <p:spPr bwMode="auto">
          <a:xfrm>
            <a:off x="228600" y="852845"/>
            <a:ext cx="86106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buFontTx/>
              <a:buChar char="•"/>
              <a:tabLst>
                <a:tab pos="914400" algn="l"/>
              </a:tabLst>
            </a:pPr>
            <a:r>
              <a:rPr lang="en-US" sz="2800" dirty="0" smtClean="0"/>
              <a:t>Curriculum is based on Common Core State  </a:t>
            </a:r>
          </a:p>
          <a:p>
            <a:pPr lvl="0" fontAlgn="base">
              <a:spcBef>
                <a:spcPct val="0"/>
              </a:spcBef>
              <a:spcAft>
                <a:spcPct val="0"/>
              </a:spcAft>
              <a:tabLst>
                <a:tab pos="914400" algn="l"/>
              </a:tabLst>
            </a:pPr>
            <a:r>
              <a:rPr lang="en-US" sz="2800" dirty="0" smtClean="0"/>
              <a:t>  Standards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2"/>
          <p:cNvSpPr>
            <a:spLocks noChangeArrowheads="1"/>
          </p:cNvSpPr>
          <p:nvPr/>
        </p:nvSpPr>
        <p:spPr bwMode="auto">
          <a:xfrm>
            <a:off x="304800" y="5281374"/>
            <a:ext cx="84582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800" dirty="0" smtClean="0"/>
              <a:t>Social Studies--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advTm="2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0" fill="hold"/>
                                        <p:tgtEl>
                                          <p:spTgt spid="7"/>
                                        </p:tgtEl>
                                        <p:attrNameLst>
                                          <p:attrName>ppt_x</p:attrName>
                                        </p:attrNameLst>
                                      </p:cBhvr>
                                      <p:tavLst>
                                        <p:tav tm="0">
                                          <p:val>
                                            <p:strVal val="#ppt_x"/>
                                          </p:val>
                                        </p:tav>
                                        <p:tav tm="100000">
                                          <p:val>
                                            <p:strVal val="#ppt_x"/>
                                          </p:val>
                                        </p:tav>
                                      </p:tavLst>
                                    </p:anim>
                                    <p:anim calcmode="lin" valueType="num">
                                      <p:cBhvr additive="base">
                                        <p:cTn id="8"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0" fill="hold"/>
                                        <p:tgtEl>
                                          <p:spTgt spid="8"/>
                                        </p:tgtEl>
                                        <p:attrNameLst>
                                          <p:attrName>ppt_x</p:attrName>
                                        </p:attrNameLst>
                                      </p:cBhvr>
                                      <p:tavLst>
                                        <p:tav tm="0">
                                          <p:val>
                                            <p:strVal val="#ppt_x"/>
                                          </p:val>
                                        </p:tav>
                                        <p:tav tm="100000">
                                          <p:val>
                                            <p:strVal val="#ppt_x"/>
                                          </p:val>
                                        </p:tav>
                                      </p:tavLst>
                                    </p:anim>
                                    <p:anim calcmode="lin" valueType="num">
                                      <p:cBhvr additive="base">
                                        <p:cTn id="14"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0" fill="hold"/>
                                        <p:tgtEl>
                                          <p:spTgt spid="2"/>
                                        </p:tgtEl>
                                        <p:attrNameLst>
                                          <p:attrName>ppt_x</p:attrName>
                                        </p:attrNameLst>
                                      </p:cBhvr>
                                      <p:tavLst>
                                        <p:tav tm="0">
                                          <p:val>
                                            <p:strVal val="#ppt_x"/>
                                          </p:val>
                                        </p:tav>
                                        <p:tav tm="100000">
                                          <p:val>
                                            <p:strVal val="#ppt_x"/>
                                          </p:val>
                                        </p:tav>
                                      </p:tavLst>
                                    </p:anim>
                                    <p:anim calcmode="lin" valueType="num">
                                      <p:cBhvr additive="base">
                                        <p:cTn id="20"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0" fill="hold"/>
                                        <p:tgtEl>
                                          <p:spTgt spid="6"/>
                                        </p:tgtEl>
                                        <p:attrNameLst>
                                          <p:attrName>ppt_x</p:attrName>
                                        </p:attrNameLst>
                                      </p:cBhvr>
                                      <p:tavLst>
                                        <p:tav tm="0">
                                          <p:val>
                                            <p:strVal val="#ppt_x"/>
                                          </p:val>
                                        </p:tav>
                                        <p:tav tm="100000">
                                          <p:val>
                                            <p:strVal val="#ppt_x"/>
                                          </p:val>
                                        </p:tav>
                                      </p:tavLst>
                                    </p:anim>
                                    <p:anim calcmode="lin" valueType="num">
                                      <p:cBhvr additive="base">
                                        <p:cTn id="26"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3" presetClass="entr" presetSubtype="16"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plus(in)">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6"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0"/>
            <a:ext cx="7391400" cy="707886"/>
          </a:xfrm>
          <a:prstGeom prst="rect">
            <a:avLst/>
          </a:prstGeom>
          <a:noFill/>
        </p:spPr>
        <p:txBody>
          <a:bodyPr wrap="square" rtlCol="0">
            <a:spAutoFit/>
          </a:bodyPr>
          <a:lstStyle/>
          <a:p>
            <a:pPr algn="ctr"/>
            <a:r>
              <a:rPr lang="en-US" sz="4000" b="1" u="sng" dirty="0" smtClean="0"/>
              <a:t>Grading Policy</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8" name="Rectangle 2"/>
          <p:cNvSpPr>
            <a:spLocks noChangeArrowheads="1"/>
          </p:cNvSpPr>
          <p:nvPr/>
        </p:nvSpPr>
        <p:spPr bwMode="auto">
          <a:xfrm>
            <a:off x="0" y="1144488"/>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800" dirty="0" smtClean="0"/>
              <a:t>Grades will be based on the following weighted scale.</a:t>
            </a:r>
            <a:br>
              <a:rPr lang="en-US" sz="2800" dirty="0" smtClean="0"/>
            </a:br>
            <a:r>
              <a:rPr lang="en-US" sz="2800" dirty="0" smtClean="0"/>
              <a:t>Overall breakdown :</a:t>
            </a:r>
            <a:br>
              <a:rPr lang="en-US" sz="2800" dirty="0" smtClean="0"/>
            </a:br>
            <a:r>
              <a:rPr lang="en-US" sz="2800" dirty="0" smtClean="0"/>
              <a:t>Class work </a:t>
            </a:r>
            <a:r>
              <a:rPr lang="en-US" sz="2800" dirty="0" smtClean="0"/>
              <a:t>- </a:t>
            </a:r>
            <a:r>
              <a:rPr lang="en-US" sz="2800" dirty="0" smtClean="0"/>
              <a:t>35</a:t>
            </a:r>
            <a:r>
              <a:rPr lang="en-US" sz="2800" dirty="0" smtClean="0"/>
              <a:t>%</a:t>
            </a:r>
            <a:br>
              <a:rPr lang="en-US" sz="2800" dirty="0" smtClean="0"/>
            </a:br>
            <a:r>
              <a:rPr lang="en-US" sz="2800" dirty="0" smtClean="0"/>
              <a:t>Homework - </a:t>
            </a:r>
            <a:r>
              <a:rPr lang="en-US" sz="2800" dirty="0" smtClean="0"/>
              <a:t>15%</a:t>
            </a:r>
            <a:endParaRPr lang="en-US" sz="2800" dirty="0" smtClean="0"/>
          </a:p>
          <a:p>
            <a:r>
              <a:rPr lang="en-US" sz="2800" dirty="0" smtClean="0"/>
              <a:t>Participation- 5%</a:t>
            </a:r>
            <a:br>
              <a:rPr lang="en-US" sz="2800" dirty="0" smtClean="0"/>
            </a:br>
            <a:r>
              <a:rPr lang="en-US" sz="2800" dirty="0" smtClean="0"/>
              <a:t>Quizzes (including check-ups)- 25%</a:t>
            </a:r>
            <a:br>
              <a:rPr lang="en-US" sz="2800" dirty="0" smtClean="0"/>
            </a:br>
            <a:r>
              <a:rPr lang="en-US" sz="2800" dirty="0" smtClean="0"/>
              <a:t>Assessments(including tests and projects) - </a:t>
            </a:r>
            <a:r>
              <a:rPr lang="en-US" sz="2800" dirty="0" smtClean="0"/>
              <a:t>45</a:t>
            </a:r>
            <a:r>
              <a:rPr lang="en-US" sz="2800" dirty="0" smtClean="0"/>
              <a:t>%</a:t>
            </a:r>
            <a:r>
              <a:rPr lang="en-US" sz="2000" dirty="0" smtClean="0"/>
              <a:t/>
            </a:r>
            <a:br>
              <a:rPr lang="en-US" sz="2000" dirty="0" smtClean="0"/>
            </a:br>
            <a:r>
              <a:rPr lang="en-US" sz="2000" dirty="0" smtClean="0"/>
              <a:t/>
            </a:r>
            <a:br>
              <a:rPr lang="en-US" sz="2000" dirty="0" smtClean="0"/>
            </a:br>
            <a:r>
              <a:rPr lang="en-US" sz="2000" b="1" dirty="0" smtClean="0"/>
              <a:t>EXTRA CREDIT </a:t>
            </a:r>
            <a:r>
              <a:rPr lang="en-US" sz="2000" dirty="0" smtClean="0"/>
              <a:t>- Extra credit will not be offered to improve a students grade as this leads to grade inflation. Extra Work could be given to those who ask for it,</a:t>
            </a:r>
            <a:br>
              <a:rPr lang="en-US" sz="2000" dirty="0" smtClean="0"/>
            </a:br>
            <a:r>
              <a:rPr lang="en-US" sz="2000" dirty="0" smtClean="0"/>
              <a:t>but it will not be counted toward their grade.</a:t>
            </a:r>
          </a:p>
          <a:p>
            <a:endParaRPr lang="en-US" sz="2000" dirty="0" smtClean="0"/>
          </a:p>
          <a:p>
            <a:r>
              <a:rPr lang="en-US" sz="2000" b="1" dirty="0" smtClean="0"/>
              <a:t>Late </a:t>
            </a:r>
            <a:r>
              <a:rPr lang="en-US" sz="2000" b="1" dirty="0" smtClean="0"/>
              <a:t>Work </a:t>
            </a:r>
            <a:r>
              <a:rPr lang="en-US" sz="2000" dirty="0" smtClean="0"/>
              <a:t>- Late work is accepted with a </a:t>
            </a:r>
            <a:r>
              <a:rPr lang="en-US" sz="2000" dirty="0" smtClean="0"/>
              <a:t>10% deduction each day that it is late </a:t>
            </a:r>
            <a:r>
              <a:rPr lang="en-US" sz="2000" dirty="0" smtClean="0"/>
              <a:t>from the overall score.</a:t>
            </a:r>
            <a:endParaRPr lang="en-US" sz="2000" dirty="0"/>
          </a:p>
        </p:txBody>
      </p:sp>
    </p:spTree>
  </p:cSld>
  <p:clrMapOvr>
    <a:masterClrMapping/>
  </p:clrMapOvr>
  <p:transition spd="slow" advTm="3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0" fill="hold"/>
                                        <p:tgtEl>
                                          <p:spTgt spid="7"/>
                                        </p:tgtEl>
                                        <p:attrNameLst>
                                          <p:attrName>ppt_x</p:attrName>
                                        </p:attrNameLst>
                                      </p:cBhvr>
                                      <p:tavLst>
                                        <p:tav tm="0">
                                          <p:val>
                                            <p:strVal val="0-#ppt_w/2"/>
                                          </p:val>
                                        </p:tav>
                                        <p:tav tm="100000">
                                          <p:val>
                                            <p:strVal val="#ppt_x"/>
                                          </p:val>
                                        </p:tav>
                                      </p:tavLst>
                                    </p:anim>
                                    <p:anim calcmode="lin" valueType="num">
                                      <p:cBhvr additive="base">
                                        <p:cTn id="8" dur="5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0" fill="hold"/>
                                        <p:tgtEl>
                                          <p:spTgt spid="8"/>
                                        </p:tgtEl>
                                        <p:attrNameLst>
                                          <p:attrName>ppt_x</p:attrName>
                                        </p:attrNameLst>
                                      </p:cBhvr>
                                      <p:tavLst>
                                        <p:tav tm="0">
                                          <p:val>
                                            <p:strVal val="0-#ppt_w/2"/>
                                          </p:val>
                                        </p:tav>
                                        <p:tav tm="100000">
                                          <p:val>
                                            <p:strVal val="#ppt_x"/>
                                          </p:val>
                                        </p:tav>
                                      </p:tavLst>
                                    </p:anim>
                                    <p:anim calcmode="lin" valueType="num">
                                      <p:cBhvr additive="base">
                                        <p:cTn id="14" dur="5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a:t>
            </a:r>
            <a:r>
              <a:rPr lang="en-US" dirty="0" smtClean="0"/>
              <a:t>Questions??????????????</a:t>
            </a:r>
            <a:endParaRPr lang="en-US" dirty="0"/>
          </a:p>
        </p:txBody>
      </p:sp>
    </p:spTree>
  </p:cSld>
  <p:clrMapOvr>
    <a:masterClrMapping/>
  </p:clrMapOvr>
  <p:transition spd="slow" advClick="0"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762000" y="990600"/>
            <a:ext cx="7391400" cy="707886"/>
          </a:xfrm>
          <a:prstGeom prst="rect">
            <a:avLst/>
          </a:prstGeom>
          <a:noFill/>
        </p:spPr>
        <p:txBody>
          <a:bodyPr wrap="square" rtlCol="0">
            <a:spAutoFit/>
          </a:bodyPr>
          <a:lstStyle/>
          <a:p>
            <a:pPr algn="ctr"/>
            <a:r>
              <a:rPr lang="en-US" sz="4000" dirty="0" smtClean="0"/>
              <a:t>Class Rules</a:t>
            </a:r>
            <a:endParaRPr lang="en-US" sz="4000" dirty="0"/>
          </a:p>
        </p:txBody>
      </p:sp>
      <p:sp>
        <p:nvSpPr>
          <p:cNvPr id="1026" name="Rectangle 2"/>
          <p:cNvSpPr>
            <a:spLocks noChangeArrowheads="1"/>
          </p:cNvSpPr>
          <p:nvPr/>
        </p:nvSpPr>
        <p:spPr bwMode="auto">
          <a:xfrm>
            <a:off x="0" y="2512368"/>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buFont typeface="Arial" pitchFamily="34" charset="0"/>
              <a:buChar char="•"/>
              <a:tabLst>
                <a:tab pos="914400" algn="l"/>
              </a:tabLst>
            </a:pPr>
            <a:r>
              <a:rPr kumimoji="0" lang="en-US" sz="2400" b="1" i="0" u="none" strike="noStrike" cap="none" normalizeH="0" baseline="0" dirty="0" smtClean="0">
                <a:ln>
                  <a:noFill/>
                </a:ln>
                <a:effectLst/>
                <a:latin typeface="Cambria" pitchFamily="18" charset="0"/>
                <a:ea typeface="Times New Roman" pitchFamily="18" charset="0"/>
                <a:cs typeface="Arial" pitchFamily="34" charset="0"/>
              </a:rPr>
              <a:t>Come to class ready to learn and prepared to work</a:t>
            </a:r>
            <a:r>
              <a:rPr kumimoji="0" lang="en-US" sz="2400" b="1" i="0" u="none" strike="noStrike" cap="none" normalizeH="0" baseline="0" dirty="0" smtClean="0">
                <a:ln>
                  <a:noFill/>
                </a:ln>
                <a:solidFill>
                  <a:srgbClr val="000000"/>
                </a:solidFill>
                <a:effectLst/>
                <a:latin typeface="Cambria" pitchFamily="18"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2"/>
          <p:cNvSpPr>
            <a:spLocks noChangeArrowheads="1"/>
          </p:cNvSpPr>
          <p:nvPr/>
        </p:nvSpPr>
        <p:spPr bwMode="auto">
          <a:xfrm>
            <a:off x="0" y="3276601"/>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buFont typeface="Arial" pitchFamily="34" charset="0"/>
              <a:buChar char="•"/>
            </a:pPr>
            <a:r>
              <a:rPr lang="en-US" sz="2400" b="1" dirty="0" smtClean="0"/>
              <a:t>Raise hand to get permission to speak.</a:t>
            </a:r>
            <a:endParaRPr lang="en-US" sz="2400" dirty="0"/>
          </a:p>
        </p:txBody>
      </p:sp>
      <p:sp>
        <p:nvSpPr>
          <p:cNvPr id="11" name="Rectangle 2"/>
          <p:cNvSpPr>
            <a:spLocks noChangeArrowheads="1"/>
          </p:cNvSpPr>
          <p:nvPr/>
        </p:nvSpPr>
        <p:spPr bwMode="auto">
          <a:xfrm>
            <a:off x="0" y="4114801"/>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fontAlgn="base">
              <a:spcBef>
                <a:spcPct val="0"/>
              </a:spcBef>
              <a:spcAft>
                <a:spcPct val="0"/>
              </a:spcAft>
              <a:buFont typeface="Arial" pitchFamily="34" charset="0"/>
              <a:buChar char="•"/>
              <a:tabLst>
                <a:tab pos="914400" algn="l"/>
              </a:tabLst>
            </a:pPr>
            <a:r>
              <a:rPr lang="en-US" sz="2400" b="1" dirty="0" smtClean="0"/>
              <a:t>Raise hand to get permission to leave seat.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2"/>
          <p:cNvSpPr>
            <a:spLocks noChangeArrowheads="1"/>
          </p:cNvSpPr>
          <p:nvPr/>
        </p:nvSpPr>
        <p:spPr bwMode="auto">
          <a:xfrm>
            <a:off x="0" y="4876801"/>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buFont typeface="Arial" pitchFamily="34" charset="0"/>
              <a:buChar char="•"/>
            </a:pPr>
            <a:r>
              <a:rPr lang="en-US" sz="2400" b="1" dirty="0" smtClean="0"/>
              <a:t>Do not interfere with others learning</a:t>
            </a:r>
            <a:endParaRPr lang="en-US" sz="2400" dirty="0"/>
          </a:p>
        </p:txBody>
      </p:sp>
      <p:sp>
        <p:nvSpPr>
          <p:cNvPr id="13" name="Rectangle 2"/>
          <p:cNvSpPr>
            <a:spLocks noChangeArrowheads="1"/>
          </p:cNvSpPr>
          <p:nvPr/>
        </p:nvSpPr>
        <p:spPr bwMode="auto">
          <a:xfrm>
            <a:off x="0" y="5530335"/>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buFont typeface="Arial" pitchFamily="34" charset="0"/>
              <a:buChar char="•"/>
            </a:pPr>
            <a:r>
              <a:rPr lang="en-US" sz="2400" b="1" dirty="0" smtClean="0"/>
              <a:t>Respect yourself and others as well as the property of others.</a:t>
            </a:r>
            <a:endParaRPr lang="en-US" sz="2400" dirty="0"/>
          </a:p>
        </p:txBody>
      </p:sp>
    </p:spTree>
  </p:cSld>
  <p:clrMapOvr>
    <a:masterClrMapping/>
  </p:clrMapOvr>
  <p:transition spd="slow" advTm="1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26">
                                            <p:txEl>
                                              <p:pRg st="0" end="0"/>
                                            </p:txEl>
                                          </p:spTgt>
                                        </p:tgtEl>
                                        <p:attrNameLst>
                                          <p:attrName>style.visibility</p:attrName>
                                        </p:attrNameLst>
                                      </p:cBhvr>
                                      <p:to>
                                        <p:strVal val="visible"/>
                                      </p:to>
                                    </p:set>
                                    <p:anim calcmode="lin" valueType="num">
                                      <p:cBhvr additive="base">
                                        <p:cTn id="12" dur="500" fill="hold"/>
                                        <p:tgtEl>
                                          <p:spTgt spid="102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additive="base">
                                        <p:cTn id="18"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 calcmode="lin" valueType="num">
                                      <p:cBhvr additive="base">
                                        <p:cTn id="24"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additive="base">
                                        <p:cTn id="3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 calcmode="lin" valueType="num">
                                      <p:cBhvr additive="base">
                                        <p:cTn id="3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1026" grpId="0" build="p"/>
      <p:bldP spid="10" grpId="0" build="p"/>
      <p:bldP spid="11" grpId="0" build="p"/>
      <p:bldP spid="12" grpId="0" build="p"/>
      <p:bldP spid="1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228600"/>
            <a:ext cx="7391400" cy="707886"/>
          </a:xfrm>
          <a:prstGeom prst="rect">
            <a:avLst/>
          </a:prstGeom>
          <a:noFill/>
        </p:spPr>
        <p:txBody>
          <a:bodyPr wrap="square" rtlCol="0">
            <a:spAutoFit/>
          </a:bodyPr>
          <a:lstStyle/>
          <a:p>
            <a:pPr algn="ctr"/>
            <a:r>
              <a:rPr lang="en-US" sz="4000" b="1" u="sng" dirty="0" smtClean="0"/>
              <a:t>Behavior Monitoring</a:t>
            </a:r>
            <a:endParaRPr lang="en-US" sz="2000" dirty="0" smtClean="0"/>
          </a:p>
        </p:txBody>
      </p:sp>
      <p:sp>
        <p:nvSpPr>
          <p:cNvPr id="9" name="TextBox 8"/>
          <p:cNvSpPr txBox="1"/>
          <p:nvPr/>
        </p:nvSpPr>
        <p:spPr>
          <a:xfrm>
            <a:off x="533400" y="1143000"/>
            <a:ext cx="8382000" cy="6247864"/>
          </a:xfrm>
          <a:prstGeom prst="rect">
            <a:avLst/>
          </a:prstGeom>
          <a:noFill/>
        </p:spPr>
        <p:txBody>
          <a:bodyPr wrap="square" rtlCol="0">
            <a:spAutoFit/>
          </a:bodyPr>
          <a:lstStyle/>
          <a:p>
            <a:r>
              <a:rPr lang="en-US" sz="2800" dirty="0" smtClean="0"/>
              <a:t>Our classroom will use a combination of the clip chart as well as Class Dojo to monitor </a:t>
            </a:r>
            <a:r>
              <a:rPr lang="en-US" sz="2800" dirty="0" smtClean="0"/>
              <a:t>behavior. </a:t>
            </a:r>
          </a:p>
          <a:p>
            <a:endParaRPr lang="en-US" sz="2800" dirty="0" smtClean="0"/>
          </a:p>
          <a:p>
            <a:r>
              <a:rPr lang="en-US" sz="2800" dirty="0" smtClean="0"/>
              <a:t>The </a:t>
            </a:r>
            <a:r>
              <a:rPr lang="en-US" sz="2800" dirty="0" smtClean="0"/>
              <a:t>clip chart is located in the classroom. </a:t>
            </a:r>
            <a:r>
              <a:rPr lang="en-US" sz="2800" dirty="0" smtClean="0"/>
              <a:t>Each </a:t>
            </a:r>
            <a:r>
              <a:rPr lang="en-US" sz="2800" dirty="0" smtClean="0"/>
              <a:t>student has a clothespin or clip with his or her name on it. Everyone will start on green at the beginning of each day. Clips can be moved up and </a:t>
            </a:r>
            <a:r>
              <a:rPr lang="en-US" sz="2800" dirty="0" smtClean="0"/>
              <a:t>down, or off the chart throughout </a:t>
            </a:r>
            <a:r>
              <a:rPr lang="en-US" sz="2800" dirty="0" smtClean="0"/>
              <a:t>the day based on </a:t>
            </a:r>
            <a:r>
              <a:rPr lang="en-US" sz="2800" dirty="0" smtClean="0"/>
              <a:t>behavior.</a:t>
            </a:r>
          </a:p>
          <a:p>
            <a:endParaRPr lang="en-US" sz="2800" dirty="0" smtClean="0"/>
          </a:p>
          <a:p>
            <a:r>
              <a:rPr lang="en-US" sz="2800" dirty="0" smtClean="0"/>
              <a:t>Class Dojo is a positive online tool that easily encourages students to do the right thing. Students can see and hear when points are given as well as taken away.</a:t>
            </a:r>
          </a:p>
          <a:p>
            <a:endParaRPr lang="en-US" dirty="0" smtClean="0"/>
          </a:p>
          <a:p>
            <a:endParaRPr lang="en-US" dirty="0"/>
          </a:p>
        </p:txBody>
      </p:sp>
    </p:spTree>
  </p:cSld>
  <p:clrMapOvr>
    <a:masterClrMapping/>
  </p:clrMapOvr>
  <p:transition spd="slow" advTm="30000">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228600"/>
            <a:ext cx="7391400" cy="707886"/>
          </a:xfrm>
          <a:prstGeom prst="rect">
            <a:avLst/>
          </a:prstGeom>
          <a:noFill/>
        </p:spPr>
        <p:txBody>
          <a:bodyPr wrap="square" rtlCol="0">
            <a:spAutoFit/>
          </a:bodyPr>
          <a:lstStyle/>
          <a:p>
            <a:pPr algn="ctr"/>
            <a:r>
              <a:rPr lang="en-US" sz="4000" b="1" u="sng" dirty="0" smtClean="0"/>
              <a:t>Behavior Monitoring</a:t>
            </a:r>
            <a:endParaRPr lang="en-US" sz="2000" dirty="0" smtClean="0"/>
          </a:p>
        </p:txBody>
      </p:sp>
      <p:sp>
        <p:nvSpPr>
          <p:cNvPr id="6" name="Rectangle 5"/>
          <p:cNvSpPr/>
          <p:nvPr/>
        </p:nvSpPr>
        <p:spPr>
          <a:xfrm>
            <a:off x="762000" y="1219200"/>
            <a:ext cx="8382000" cy="3108543"/>
          </a:xfrm>
          <a:prstGeom prst="rect">
            <a:avLst/>
          </a:prstGeom>
        </p:spPr>
        <p:txBody>
          <a:bodyPr wrap="square">
            <a:spAutoFit/>
          </a:bodyPr>
          <a:lstStyle/>
          <a:p>
            <a:r>
              <a:rPr lang="en-US" sz="2800" dirty="0" smtClean="0"/>
              <a:t>The Class dojo and the clip chart will </a:t>
            </a:r>
            <a:r>
              <a:rPr lang="en-US" sz="2800" dirty="0" smtClean="0"/>
              <a:t>be a </a:t>
            </a:r>
            <a:r>
              <a:rPr lang="en-US" sz="2800" dirty="0" smtClean="0"/>
              <a:t>great tool that allows students to be rewarded for positive behavior, while discouraging negative behavior</a:t>
            </a:r>
            <a:r>
              <a:rPr lang="en-US" sz="2800" dirty="0" smtClean="0"/>
              <a:t>.</a:t>
            </a:r>
          </a:p>
          <a:p>
            <a:endParaRPr lang="en-US" sz="2800" dirty="0" smtClean="0">
              <a:latin typeface="Arial" pitchFamily="34" charset="0"/>
              <a:cs typeface="Arial" pitchFamily="34" charset="0"/>
            </a:endParaRPr>
          </a:p>
          <a:p>
            <a:r>
              <a:rPr lang="en-US" sz="2800" dirty="0" smtClean="0">
                <a:cs typeface="Arial" pitchFamily="34" charset="0"/>
              </a:rPr>
              <a:t>With class dojo, the teacher can send parents class photos, announcements, and show you how students are behaving in class.</a:t>
            </a:r>
            <a:endParaRPr lang="en-US" sz="2800" dirty="0" smtClean="0">
              <a:cs typeface="Arial" pitchFamily="34" charset="0"/>
            </a:endParaRPr>
          </a:p>
        </p:txBody>
      </p:sp>
    </p:spTree>
  </p:cSld>
  <p:clrMapOvr>
    <a:masterClrMapping/>
  </p:clrMapOvr>
  <p:transition spd="slow" advTm="15000">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0"/>
            <a:ext cx="7391400" cy="707886"/>
          </a:xfrm>
          <a:prstGeom prst="rect">
            <a:avLst/>
          </a:prstGeom>
          <a:noFill/>
        </p:spPr>
        <p:txBody>
          <a:bodyPr wrap="square" rtlCol="0">
            <a:spAutoFit/>
          </a:bodyPr>
          <a:lstStyle/>
          <a:p>
            <a:pPr algn="ctr"/>
            <a:r>
              <a:rPr lang="en-US" sz="4000" b="1" u="sng" dirty="0" smtClean="0"/>
              <a:t>Behavioral Consequences</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1025" name="Rectangle 1"/>
          <p:cNvSpPr>
            <a:spLocks noChangeArrowheads="1"/>
          </p:cNvSpPr>
          <p:nvPr/>
        </p:nvSpPr>
        <p:spPr bwMode="auto">
          <a:xfrm>
            <a:off x="0" y="2362200"/>
            <a:ext cx="920162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2400" b="1" i="0" u="none" strike="noStrike" cap="none" normalizeH="0" baseline="0" dirty="0" smtClean="0">
                <a:ln>
                  <a:noFill/>
                </a:ln>
                <a:solidFill>
                  <a:srgbClr val="3AD43A"/>
                </a:solidFill>
                <a:effectLst/>
                <a:latin typeface="Cambria" pitchFamily="18" charset="0"/>
                <a:ea typeface="Times New Roman" pitchFamily="18" charset="0"/>
                <a:cs typeface="Arial" pitchFamily="34" charset="0"/>
              </a:rPr>
              <a:t>Green is where we begin our day and we are prepared to learn. </a:t>
            </a:r>
          </a:p>
          <a:p>
            <a:pPr marL="0" marR="0" lvl="0" indent="0" algn="l" defTabSz="914400" rtl="0" eaLnBrk="1" fontAlgn="base" latinLnBrk="0" hangingPunct="1">
              <a:lnSpc>
                <a:spcPct val="100000"/>
              </a:lnSpc>
              <a:spcBef>
                <a:spcPct val="0"/>
              </a:spcBef>
              <a:spcAft>
                <a:spcPct val="0"/>
              </a:spcAft>
              <a:buClrTx/>
              <a:buSzTx/>
              <a:tabLst>
                <a:tab pos="457200" algn="l"/>
              </a:tabLst>
            </a:pPr>
            <a:r>
              <a:rPr lang="en-US" sz="2400" b="1" dirty="0" smtClean="0">
                <a:solidFill>
                  <a:srgbClr val="3AD43A"/>
                </a:solidFill>
                <a:latin typeface="Cambria" pitchFamily="18" charset="0"/>
                <a:ea typeface="Times New Roman" pitchFamily="18" charset="0"/>
                <a:cs typeface="Arial" pitchFamily="34" charset="0"/>
              </a:rPr>
              <a:t>  </a:t>
            </a:r>
            <a:r>
              <a:rPr kumimoji="0" lang="en-US" sz="2400" b="1" i="0" u="none" strike="noStrike" cap="none" normalizeH="0" baseline="0" dirty="0" smtClean="0">
                <a:ln>
                  <a:noFill/>
                </a:ln>
                <a:solidFill>
                  <a:srgbClr val="3AD43A"/>
                </a:solidFill>
                <a:effectLst/>
                <a:latin typeface="Cambria" pitchFamily="18" charset="0"/>
                <a:ea typeface="Times New Roman" pitchFamily="18" charset="0"/>
                <a:cs typeface="Arial" pitchFamily="34" charset="0"/>
              </a:rPr>
              <a:t>You may either move up or down.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Rectangle 2"/>
          <p:cNvSpPr>
            <a:spLocks noChangeArrowheads="1"/>
          </p:cNvSpPr>
          <p:nvPr/>
        </p:nvSpPr>
        <p:spPr bwMode="auto">
          <a:xfrm>
            <a:off x="0" y="3276600"/>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rgbClr val="FFA500"/>
                </a:solidFill>
                <a:effectLst/>
                <a:latin typeface="Cambria" pitchFamily="18" charset="0"/>
                <a:ea typeface="Times New Roman" pitchFamily="18" charset="0"/>
                <a:cs typeface="Arial" pitchFamily="34" charset="0"/>
              </a:rPr>
              <a:t>Orange is the teacher's choice. This means the teacher decides what the consequence will be.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914400" algn="l"/>
              </a:tabLst>
            </a:pPr>
            <a:r>
              <a:rPr kumimoji="0" lang="en-US" sz="2400" b="1" i="0" u="none" strike="noStrike" cap="none" normalizeH="0" baseline="0" dirty="0" smtClean="0">
                <a:ln>
                  <a:noFill/>
                </a:ln>
                <a:solidFill>
                  <a:srgbClr val="FFA500"/>
                </a:solidFill>
                <a:effectLst/>
                <a:latin typeface="Cambria" pitchFamily="18" charset="0"/>
                <a:ea typeface="Times New Roman" pitchFamily="18" charset="0"/>
                <a:cs typeface="Arial" pitchFamily="34" charset="0"/>
              </a:rPr>
              <a:t>1) behavior Form filled out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914400" algn="l"/>
              </a:tabLst>
            </a:pPr>
            <a:r>
              <a:rPr kumimoji="0" lang="en-US" sz="2400" b="1" i="0" u="none" strike="noStrike" cap="none" normalizeH="0" baseline="0" dirty="0" smtClean="0">
                <a:ln>
                  <a:noFill/>
                </a:ln>
                <a:solidFill>
                  <a:srgbClr val="FFA500"/>
                </a:solidFill>
                <a:effectLst/>
                <a:latin typeface="Cambria" pitchFamily="18" charset="0"/>
                <a:ea typeface="Times New Roman" pitchFamily="18" charset="0"/>
                <a:cs typeface="Arial" pitchFamily="34" charset="0"/>
              </a:rPr>
              <a:t>2) seat changed, recess taken, station/center time taken, extra work assigned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2"/>
          <p:cNvSpPr>
            <a:spLocks noChangeArrowheads="1"/>
          </p:cNvSpPr>
          <p:nvPr/>
        </p:nvSpPr>
        <p:spPr bwMode="auto">
          <a:xfrm>
            <a:off x="381000" y="762000"/>
            <a:ext cx="84582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b="1" u="sng" dirty="0" smtClean="0"/>
              <a:t>Clip Off means that you had an extraordinary day!!! Clip off means that your clip has jumped off the charts onto your teacher. Your teacher will wear your clip ALL day to show others that you had a spectacular day!!!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0" y="5317376"/>
            <a:ext cx="9007466" cy="186204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rgbClr val="FF0000"/>
                </a:solidFill>
                <a:effectLst/>
                <a:latin typeface="Cambria" pitchFamily="18" charset="0"/>
                <a:ea typeface="Times New Roman" pitchFamily="18" charset="0"/>
                <a:cs typeface="Arial" pitchFamily="34" charset="0"/>
              </a:rPr>
              <a:t>Red means that you refused to follow the class social contract.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914400" algn="l"/>
              </a:tabLst>
            </a:pPr>
            <a:r>
              <a:rPr kumimoji="0" lang="en-US" sz="2400" b="1" i="0" u="none" strike="noStrike" cap="none" normalizeH="0" baseline="0" dirty="0" smtClean="0">
                <a:ln>
                  <a:noFill/>
                </a:ln>
                <a:solidFill>
                  <a:srgbClr val="FF0000"/>
                </a:solidFill>
                <a:effectLst/>
                <a:latin typeface="Cambria" pitchFamily="18" charset="0"/>
                <a:ea typeface="Times New Roman" pitchFamily="18" charset="0"/>
                <a:cs typeface="Arial" pitchFamily="34" charset="0"/>
              </a:rPr>
              <a:t>1)</a:t>
            </a:r>
            <a:r>
              <a:rPr kumimoji="0" lang="en-US" sz="2400" b="1" i="0" u="none" strike="noStrike" cap="none" normalizeH="0" baseline="0" dirty="0" smtClean="0">
                <a:ln>
                  <a:noFill/>
                </a:ln>
                <a:solidFill>
                  <a:srgbClr val="FF0000"/>
                </a:solidFill>
                <a:effectLst/>
                <a:latin typeface="Calibri"/>
                <a:ea typeface="Times New Roman" pitchFamily="18" charset="0"/>
                <a:cs typeface="Arial" pitchFamily="34" charset="0"/>
              </a:rPr>
              <a:t> </a:t>
            </a:r>
            <a:r>
              <a:rPr kumimoji="0" lang="en-US" sz="2400" b="1" i="0" u="none" strike="noStrike" cap="none" normalizeH="0" baseline="0" dirty="0" smtClean="0">
                <a:ln>
                  <a:noFill/>
                </a:ln>
                <a:solidFill>
                  <a:srgbClr val="FF0000"/>
                </a:solidFill>
                <a:effectLst/>
                <a:latin typeface="Cambria" pitchFamily="18" charset="0"/>
                <a:ea typeface="Times New Roman" pitchFamily="18" charset="0"/>
                <a:cs typeface="Arial" pitchFamily="34" charset="0"/>
              </a:rPr>
              <a:t>phone call home, buddy teacher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914400" algn="l"/>
              </a:tabLst>
            </a:pPr>
            <a:r>
              <a:rPr kumimoji="0" lang="en-US" sz="2400" b="1" i="0" u="none" strike="noStrike" cap="none" normalizeH="0" baseline="0" dirty="0" smtClean="0">
                <a:ln>
                  <a:noFill/>
                </a:ln>
                <a:solidFill>
                  <a:srgbClr val="FF0000"/>
                </a:solidFill>
                <a:effectLst/>
                <a:latin typeface="Cambria" pitchFamily="18" charset="0"/>
                <a:ea typeface="Times New Roman" pitchFamily="18" charset="0"/>
                <a:cs typeface="Arial" pitchFamily="34" charset="0"/>
              </a:rPr>
              <a:t>2) lunch detention or after school detention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914400" algn="l"/>
              </a:tabLst>
            </a:pPr>
            <a:r>
              <a:rPr kumimoji="0" lang="en-US" sz="2400" b="1" i="0" u="none" strike="noStrike" cap="none" normalizeH="0" baseline="0" dirty="0" smtClean="0">
                <a:ln>
                  <a:noFill/>
                </a:ln>
                <a:solidFill>
                  <a:srgbClr val="FF0000"/>
                </a:solidFill>
                <a:effectLst/>
                <a:latin typeface="Cambria" pitchFamily="18" charset="0"/>
                <a:ea typeface="Times New Roman" pitchFamily="18" charset="0"/>
                <a:cs typeface="Arial" pitchFamily="34" charset="0"/>
              </a:rPr>
              <a:t>3) classes closed, referral to office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1900" b="0" i="0" u="none" strike="noStrike" cap="none" normalizeH="0" baseline="0" dirty="0" smtClean="0">
                <a:ln>
                  <a:noFill/>
                </a:ln>
                <a:solidFill>
                  <a:srgbClr val="000000"/>
                </a:solidFill>
                <a:effectLst/>
                <a:latin typeface="Calibri"/>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advTm="4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5">
                                            <p:txEl>
                                              <p:pRg st="0" end="0"/>
                                            </p:txEl>
                                          </p:spTgt>
                                        </p:tgtEl>
                                        <p:attrNameLst>
                                          <p:attrName>style.visibility</p:attrName>
                                        </p:attrNameLst>
                                      </p:cBhvr>
                                      <p:to>
                                        <p:strVal val="visible"/>
                                      </p:to>
                                    </p:set>
                                    <p:animEffect transition="in" filter="fade">
                                      <p:cBhvr>
                                        <p:cTn id="17" dur="2000"/>
                                        <p:tgtEl>
                                          <p:spTgt spid="102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25">
                                            <p:txEl>
                                              <p:pRg st="1" end="1"/>
                                            </p:txEl>
                                          </p:spTgt>
                                        </p:tgtEl>
                                        <p:attrNameLst>
                                          <p:attrName>style.visibility</p:attrName>
                                        </p:attrNameLst>
                                      </p:cBhvr>
                                      <p:to>
                                        <p:strVal val="visible"/>
                                      </p:to>
                                    </p:set>
                                    <p:animEffect transition="in" filter="fade">
                                      <p:cBhvr>
                                        <p:cTn id="22" dur="2000"/>
                                        <p:tgtEl>
                                          <p:spTgt spid="102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animEffect transition="in" filter="fade">
                                      <p:cBhvr>
                                        <p:cTn id="27" dur="2000"/>
                                        <p:tgtEl>
                                          <p:spTgt spid="2">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1" end="1"/>
                                            </p:txEl>
                                          </p:spTgt>
                                        </p:tgtEl>
                                        <p:attrNameLst>
                                          <p:attrName>style.visibility</p:attrName>
                                        </p:attrNameLst>
                                      </p:cBhvr>
                                      <p:to>
                                        <p:strVal val="visible"/>
                                      </p:to>
                                    </p:set>
                                    <p:animEffect transition="in" filter="fade">
                                      <p:cBhvr>
                                        <p:cTn id="30" dur="2000"/>
                                        <p:tgtEl>
                                          <p:spTgt spid="2">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txEl>
                                              <p:pRg st="2" end="2"/>
                                            </p:txEl>
                                          </p:spTgt>
                                        </p:tgtEl>
                                        <p:attrNameLst>
                                          <p:attrName>style.visibility</p:attrName>
                                        </p:attrNameLst>
                                      </p:cBhvr>
                                      <p:to>
                                        <p:strVal val="visible"/>
                                      </p:to>
                                    </p:set>
                                    <p:animEffect transition="in" filter="fade">
                                      <p:cBhvr>
                                        <p:cTn id="33" dur="2000"/>
                                        <p:tgtEl>
                                          <p:spTgt spid="2">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27">
                                            <p:txEl>
                                              <p:pRg st="0" end="0"/>
                                            </p:txEl>
                                          </p:spTgt>
                                        </p:tgtEl>
                                        <p:attrNameLst>
                                          <p:attrName>style.visibility</p:attrName>
                                        </p:attrNameLst>
                                      </p:cBhvr>
                                      <p:to>
                                        <p:strVal val="visible"/>
                                      </p:to>
                                    </p:set>
                                    <p:animEffect transition="in" filter="fade">
                                      <p:cBhvr>
                                        <p:cTn id="38" dur="2000"/>
                                        <p:tgtEl>
                                          <p:spTgt spid="1027">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27">
                                            <p:txEl>
                                              <p:pRg st="1" end="1"/>
                                            </p:txEl>
                                          </p:spTgt>
                                        </p:tgtEl>
                                        <p:attrNameLst>
                                          <p:attrName>style.visibility</p:attrName>
                                        </p:attrNameLst>
                                      </p:cBhvr>
                                      <p:to>
                                        <p:strVal val="visible"/>
                                      </p:to>
                                    </p:set>
                                    <p:animEffect transition="in" filter="fade">
                                      <p:cBhvr>
                                        <p:cTn id="41" dur="2000"/>
                                        <p:tgtEl>
                                          <p:spTgt spid="1027">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27">
                                            <p:txEl>
                                              <p:pRg st="2" end="2"/>
                                            </p:txEl>
                                          </p:spTgt>
                                        </p:tgtEl>
                                        <p:attrNameLst>
                                          <p:attrName>style.visibility</p:attrName>
                                        </p:attrNameLst>
                                      </p:cBhvr>
                                      <p:to>
                                        <p:strVal val="visible"/>
                                      </p:to>
                                    </p:set>
                                    <p:animEffect transition="in" filter="fade">
                                      <p:cBhvr>
                                        <p:cTn id="44" dur="2000"/>
                                        <p:tgtEl>
                                          <p:spTgt spid="1027">
                                            <p:txEl>
                                              <p:pRg st="2" end="2"/>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027">
                                            <p:txEl>
                                              <p:pRg st="3" end="3"/>
                                            </p:txEl>
                                          </p:spTgt>
                                        </p:tgtEl>
                                        <p:attrNameLst>
                                          <p:attrName>style.visibility</p:attrName>
                                        </p:attrNameLst>
                                      </p:cBhvr>
                                      <p:to>
                                        <p:strVal val="visible"/>
                                      </p:to>
                                    </p:set>
                                    <p:animEffect transition="in" filter="fade">
                                      <p:cBhvr>
                                        <p:cTn id="47" dur="2000"/>
                                        <p:tgtEl>
                                          <p:spTgt spid="102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27">
                                            <p:txEl>
                                              <p:pRg st="4" end="4"/>
                                            </p:txEl>
                                          </p:spTgt>
                                        </p:tgtEl>
                                        <p:attrNameLst>
                                          <p:attrName>style.visibility</p:attrName>
                                        </p:attrNameLst>
                                      </p:cBhvr>
                                      <p:to>
                                        <p:strVal val="visible"/>
                                      </p:to>
                                    </p:set>
                                    <p:animEffect transition="in" filter="fade">
                                      <p:cBhvr>
                                        <p:cTn id="52"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1025" grpId="0" build="p"/>
      <p:bldP spid="2" grpId="0" build="p"/>
      <p:bldP spid="8" grpId="0" build="p"/>
      <p:bldP spid="102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685800"/>
            <a:ext cx="7391400" cy="707886"/>
          </a:xfrm>
          <a:prstGeom prst="rect">
            <a:avLst/>
          </a:prstGeom>
          <a:noFill/>
        </p:spPr>
        <p:txBody>
          <a:bodyPr wrap="square" rtlCol="0">
            <a:spAutoFit/>
          </a:bodyPr>
          <a:lstStyle/>
          <a:p>
            <a:pPr algn="ctr"/>
            <a:r>
              <a:rPr lang="en-US" sz="4000" b="1" u="sng" dirty="0" smtClean="0"/>
              <a:t>Goals </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8" name="Rectangle 2"/>
          <p:cNvSpPr>
            <a:spLocks noChangeArrowheads="1"/>
          </p:cNvSpPr>
          <p:nvPr/>
        </p:nvSpPr>
        <p:spPr bwMode="auto">
          <a:xfrm>
            <a:off x="381000" y="2057400"/>
            <a:ext cx="84582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600" b="1" dirty="0" smtClean="0"/>
              <a:t>Teacher’s Goals—</a:t>
            </a:r>
            <a:r>
              <a:rPr lang="en-US" sz="3600" dirty="0" smtClean="0"/>
              <a:t>To ensure </a:t>
            </a:r>
            <a:r>
              <a:rPr lang="en-US" sz="3600" dirty="0" smtClean="0"/>
              <a:t>the success of </a:t>
            </a:r>
            <a:r>
              <a:rPr lang="en-US" sz="3600" dirty="0" smtClean="0"/>
              <a:t>all </a:t>
            </a:r>
            <a:r>
              <a:rPr lang="en-US" sz="3600" dirty="0" smtClean="0"/>
              <a:t>students; Students will show academic growth in </a:t>
            </a:r>
            <a:r>
              <a:rPr lang="en-US" sz="3600" dirty="0" smtClean="0"/>
              <a:t>Reading and Math; </a:t>
            </a:r>
            <a:r>
              <a:rPr lang="en-US" sz="3600" dirty="0" smtClean="0"/>
              <a:t>to </a:t>
            </a:r>
            <a:r>
              <a:rPr lang="en-US" sz="3600" dirty="0" smtClean="0"/>
              <a:t>teach all subjects to mastery of 85% and above; create a positive rapport with students and my parents.</a:t>
            </a:r>
            <a:endParaRPr lang="en-US" sz="3600" dirty="0"/>
          </a:p>
        </p:txBody>
      </p:sp>
    </p:spTree>
  </p:cSld>
  <p:clrMapOvr>
    <a:masterClrMapping/>
  </p:clrMapOvr>
  <p:transition spd="slow" advTm="15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down)">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0"/>
            <a:ext cx="7391400" cy="707886"/>
          </a:xfrm>
          <a:prstGeom prst="rect">
            <a:avLst/>
          </a:prstGeom>
          <a:noFill/>
        </p:spPr>
        <p:txBody>
          <a:bodyPr wrap="square" rtlCol="0">
            <a:spAutoFit/>
          </a:bodyPr>
          <a:lstStyle/>
          <a:p>
            <a:pPr algn="ctr"/>
            <a:r>
              <a:rPr lang="en-US" sz="4000" b="1" u="sng" dirty="0" smtClean="0"/>
              <a:t>Websites</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8" name="Rectangle 2"/>
          <p:cNvSpPr>
            <a:spLocks noChangeArrowheads="1"/>
          </p:cNvSpPr>
          <p:nvPr/>
        </p:nvSpPr>
        <p:spPr bwMode="auto">
          <a:xfrm>
            <a:off x="381000" y="603841"/>
            <a:ext cx="8458200" cy="71096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b="1" dirty="0" smtClean="0">
                <a:hlinkClick r:id="rId2"/>
              </a:rPr>
              <a:t>www.mrsanthony-jones.wikispaces.com</a:t>
            </a:r>
            <a:endParaRPr lang="en-US" sz="2400" b="1" dirty="0" smtClean="0"/>
          </a:p>
          <a:p>
            <a:endParaRPr lang="en-US" sz="2400" b="1" dirty="0" smtClean="0"/>
          </a:p>
          <a:p>
            <a:r>
              <a:rPr lang="en-US" sz="2400" b="1" dirty="0" smtClean="0">
                <a:hlinkClick r:id="rId3"/>
              </a:rPr>
              <a:t>www.istation.com</a:t>
            </a:r>
            <a:endParaRPr lang="en-US" sz="2400" b="1" dirty="0" smtClean="0"/>
          </a:p>
          <a:p>
            <a:endParaRPr lang="en-US" sz="2400" b="1" dirty="0" smtClean="0"/>
          </a:p>
          <a:p>
            <a:r>
              <a:rPr lang="en-US" sz="2400" b="1" dirty="0" smtClean="0">
                <a:hlinkClick r:id="rId4"/>
              </a:rPr>
              <a:t>www.edmodo.com</a:t>
            </a:r>
            <a:endParaRPr lang="en-US" sz="2400" b="1" dirty="0" smtClean="0"/>
          </a:p>
          <a:p>
            <a:endParaRPr lang="en-US" sz="2400" b="1" dirty="0" smtClean="0"/>
          </a:p>
          <a:p>
            <a:r>
              <a:rPr lang="en-US" sz="2400" b="1" dirty="0" smtClean="0"/>
              <a:t>www-k6.thinkcentral.com</a:t>
            </a:r>
          </a:p>
          <a:p>
            <a:endParaRPr lang="en-US" sz="2400" b="1" dirty="0" smtClean="0"/>
          </a:p>
          <a:p>
            <a:r>
              <a:rPr lang="en-US" sz="2400" b="1" dirty="0" smtClean="0">
                <a:hlinkClick r:id="rId5"/>
              </a:rPr>
              <a:t>www.thatquiz.com</a:t>
            </a:r>
            <a:endParaRPr lang="en-US" sz="2400" b="1" dirty="0" smtClean="0"/>
          </a:p>
          <a:p>
            <a:endParaRPr lang="en-US" sz="2400" b="1" dirty="0" smtClean="0"/>
          </a:p>
          <a:p>
            <a:r>
              <a:rPr lang="en-US" sz="2400" b="1" dirty="0" smtClean="0">
                <a:hlinkClick r:id="rId6"/>
              </a:rPr>
              <a:t>www.adaptedmind.com</a:t>
            </a:r>
            <a:endParaRPr lang="en-US" sz="2400" b="1" dirty="0" smtClean="0"/>
          </a:p>
          <a:p>
            <a:endParaRPr lang="en-US" sz="2400" b="1" dirty="0" smtClean="0"/>
          </a:p>
          <a:p>
            <a:r>
              <a:rPr lang="en-US" sz="2400" b="1" dirty="0" smtClean="0">
                <a:hlinkClick r:id="rId7"/>
              </a:rPr>
              <a:t>www.ixl.com</a:t>
            </a:r>
            <a:endParaRPr lang="en-US" sz="2400" b="1" dirty="0" smtClean="0"/>
          </a:p>
          <a:p>
            <a:endParaRPr lang="en-US" sz="2400" b="1" dirty="0" smtClean="0"/>
          </a:p>
          <a:p>
            <a:r>
              <a:rPr lang="en-US" sz="2400" b="1" dirty="0" smtClean="0">
                <a:hlinkClick r:id="rId8"/>
              </a:rPr>
              <a:t>www.xtramath.com</a:t>
            </a:r>
            <a:endParaRPr lang="en-US" sz="2400" b="1" dirty="0" smtClean="0"/>
          </a:p>
          <a:p>
            <a:endParaRPr lang="en-US" sz="2400" b="1" dirty="0" smtClean="0"/>
          </a:p>
          <a:p>
            <a:endParaRPr lang="en-US" sz="2400" b="1" dirty="0" smtClean="0"/>
          </a:p>
          <a:p>
            <a:endParaRPr lang="en-US" sz="2400" b="1" dirty="0" smtClean="0"/>
          </a:p>
          <a:p>
            <a:endParaRPr lang="en-US" sz="2400" dirty="0"/>
          </a:p>
        </p:txBody>
      </p:sp>
    </p:spTree>
  </p:cSld>
  <p:clrMapOvr>
    <a:masterClrMapping/>
  </p:clrMapOvr>
  <p:transition spd="slow" advTm="1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down)">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down)">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wipe(down)">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wipe(down)">
                                      <p:cBhvr>
                                        <p:cTn id="27" dur="500"/>
                                        <p:tgtEl>
                                          <p:spTgt spid="8">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xEl>
                                              <p:pRg st="8" end="8"/>
                                            </p:txEl>
                                          </p:spTgt>
                                        </p:tgtEl>
                                        <p:attrNameLst>
                                          <p:attrName>style.visibility</p:attrName>
                                        </p:attrNameLst>
                                      </p:cBhvr>
                                      <p:to>
                                        <p:strVal val="visible"/>
                                      </p:to>
                                    </p:set>
                                    <p:animEffect transition="in" filter="wipe(down)">
                                      <p:cBhvr>
                                        <p:cTn id="32" dur="500"/>
                                        <p:tgtEl>
                                          <p:spTgt spid="8">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xEl>
                                              <p:pRg st="10" end="10"/>
                                            </p:txEl>
                                          </p:spTgt>
                                        </p:tgtEl>
                                        <p:attrNameLst>
                                          <p:attrName>style.visibility</p:attrName>
                                        </p:attrNameLst>
                                      </p:cBhvr>
                                      <p:to>
                                        <p:strVal val="visible"/>
                                      </p:to>
                                    </p:set>
                                    <p:animEffect transition="in" filter="wipe(down)">
                                      <p:cBhvr>
                                        <p:cTn id="37" dur="500"/>
                                        <p:tgtEl>
                                          <p:spTgt spid="8">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8">
                                            <p:txEl>
                                              <p:pRg st="12" end="12"/>
                                            </p:txEl>
                                          </p:spTgt>
                                        </p:tgtEl>
                                        <p:attrNameLst>
                                          <p:attrName>style.visibility</p:attrName>
                                        </p:attrNameLst>
                                      </p:cBhvr>
                                      <p:to>
                                        <p:strVal val="visible"/>
                                      </p:to>
                                    </p:set>
                                    <p:animEffect transition="in" filter="wipe(down)">
                                      <p:cBhvr>
                                        <p:cTn id="42" dur="500"/>
                                        <p:tgtEl>
                                          <p:spTgt spid="8">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8">
                                            <p:txEl>
                                              <p:pRg st="14" end="14"/>
                                            </p:txEl>
                                          </p:spTgt>
                                        </p:tgtEl>
                                        <p:attrNameLst>
                                          <p:attrName>style.visibility</p:attrName>
                                        </p:attrNameLst>
                                      </p:cBhvr>
                                      <p:to>
                                        <p:strVal val="visible"/>
                                      </p:to>
                                    </p:set>
                                    <p:animEffect transition="in" filter="wipe(down)">
                                      <p:cBhvr>
                                        <p:cTn id="47" dur="500"/>
                                        <p:tgtEl>
                                          <p:spTgt spid="8">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0"/>
            <a:ext cx="7391400" cy="707886"/>
          </a:xfrm>
          <a:prstGeom prst="rect">
            <a:avLst/>
          </a:prstGeom>
          <a:noFill/>
        </p:spPr>
        <p:txBody>
          <a:bodyPr wrap="square" rtlCol="0">
            <a:spAutoFit/>
          </a:bodyPr>
          <a:lstStyle/>
          <a:p>
            <a:pPr algn="ctr"/>
            <a:r>
              <a:rPr lang="en-US" sz="4000" b="1" u="sng" dirty="0" smtClean="0"/>
              <a:t>Websites</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8" name="Rectangle 2"/>
          <p:cNvSpPr>
            <a:spLocks noChangeArrowheads="1"/>
          </p:cNvSpPr>
          <p:nvPr/>
        </p:nvSpPr>
        <p:spPr bwMode="auto">
          <a:xfrm>
            <a:off x="381000" y="1295400"/>
            <a:ext cx="84582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b="1" dirty="0" smtClean="0">
                <a:hlinkClick r:id="rId2"/>
              </a:rPr>
              <a:t>www.multipication.com</a:t>
            </a:r>
            <a:endParaRPr lang="en-US" sz="2400" b="1" dirty="0" smtClean="0"/>
          </a:p>
          <a:p>
            <a:endParaRPr lang="en-US" sz="2400" b="1" dirty="0" smtClean="0"/>
          </a:p>
          <a:p>
            <a:r>
              <a:rPr lang="en-US" sz="2400" b="1" dirty="0" smtClean="0">
                <a:hlinkClick r:id="rId3"/>
              </a:rPr>
              <a:t>www.spellingcity.com</a:t>
            </a:r>
            <a:endParaRPr lang="en-US" sz="2400" b="1" dirty="0" smtClean="0"/>
          </a:p>
          <a:p>
            <a:endParaRPr lang="en-US" sz="2400" b="1" dirty="0" smtClean="0"/>
          </a:p>
          <a:p>
            <a:r>
              <a:rPr lang="en-US" sz="2400" b="1" dirty="0" smtClean="0">
                <a:hlinkClick r:id="rId4"/>
              </a:rPr>
              <a:t>www.cnn/studentnews</a:t>
            </a:r>
            <a:endParaRPr lang="en-US" sz="2400" b="1" dirty="0" smtClean="0"/>
          </a:p>
          <a:p>
            <a:endParaRPr lang="en-US" sz="2400" b="1" dirty="0" smtClean="0"/>
          </a:p>
          <a:p>
            <a:r>
              <a:rPr lang="en-US" sz="2400" b="1" dirty="0" smtClean="0">
                <a:hlinkClick r:id="rId5"/>
              </a:rPr>
              <a:t>www.flocabulary.com</a:t>
            </a:r>
            <a:endParaRPr lang="en-US" sz="2400" b="1" dirty="0" smtClean="0"/>
          </a:p>
          <a:p>
            <a:endParaRPr lang="en-US" sz="2400" b="1" dirty="0" smtClean="0"/>
          </a:p>
          <a:p>
            <a:endParaRPr lang="en-US" sz="2400" b="1" dirty="0" smtClean="0"/>
          </a:p>
          <a:p>
            <a:endParaRPr lang="en-US" sz="2400" b="1" dirty="0" smtClean="0"/>
          </a:p>
          <a:p>
            <a:endParaRPr lang="en-US" sz="2400" dirty="0"/>
          </a:p>
        </p:txBody>
      </p:sp>
      <p:sp>
        <p:nvSpPr>
          <p:cNvPr id="6" name="Rectangle 1"/>
          <p:cNvSpPr>
            <a:spLocks noChangeArrowheads="1"/>
          </p:cNvSpPr>
          <p:nvPr/>
        </p:nvSpPr>
        <p:spPr bwMode="auto">
          <a:xfrm>
            <a:off x="0" y="4953000"/>
            <a:ext cx="9296399"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Wikispace</a:t>
            </a:r>
            <a:r>
              <a:rPr kumimoji="0" lang="en-US" sz="2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Page</a:t>
            </a:r>
            <a:r>
              <a:rPr kumimoji="0" lang="en-US" sz="2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Check out your teacher</a:t>
            </a:r>
            <a:r>
              <a:rPr kumimoji="0" lang="en-US"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s wiki page. The wiki</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page includes games for each subject, upcoming spelling list,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homework, lesson plans for the week, reading stories online, etc.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To get to the wiki page go to: </a:t>
            </a: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hlinkClick r:id="rId6"/>
              </a:rPr>
              <a:t>www.mrsanthony-jones.wikispaces.com</a:t>
            </a:r>
            <a:r>
              <a:rPr kumimoji="0" lang="en-US" sz="24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advTm="2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0" fill="hold"/>
                                        <p:tgtEl>
                                          <p:spTgt spid="6"/>
                                        </p:tgtEl>
                                        <p:attrNameLst>
                                          <p:attrName>ppt_x</p:attrName>
                                        </p:attrNameLst>
                                      </p:cBhvr>
                                      <p:tavLst>
                                        <p:tav tm="0">
                                          <p:val>
                                            <p:strVal val="#ppt_x"/>
                                          </p:val>
                                        </p:tav>
                                        <p:tav tm="100000">
                                          <p:val>
                                            <p:strVal val="#ppt_x"/>
                                          </p:val>
                                        </p:tav>
                                      </p:tavLst>
                                    </p:anim>
                                    <p:anim calcmode="lin" valueType="num">
                                      <p:cBhvr additive="base">
                                        <p:cTn id="13"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457200"/>
            <a:ext cx="7772400" cy="369332"/>
          </a:xfrm>
          <a:prstGeom prst="rect">
            <a:avLst/>
          </a:prstGeom>
          <a:noFill/>
        </p:spPr>
        <p:txBody>
          <a:bodyPr wrap="square" rtlCol="0">
            <a:spAutoFit/>
          </a:bodyPr>
          <a:lstStyle/>
          <a:p>
            <a:endParaRPr lang="en-US" dirty="0"/>
          </a:p>
        </p:txBody>
      </p:sp>
      <p:sp>
        <p:nvSpPr>
          <p:cNvPr id="7" name="TextBox 6"/>
          <p:cNvSpPr txBox="1"/>
          <p:nvPr/>
        </p:nvSpPr>
        <p:spPr>
          <a:xfrm>
            <a:off x="838200" y="0"/>
            <a:ext cx="7391400" cy="707886"/>
          </a:xfrm>
          <a:prstGeom prst="rect">
            <a:avLst/>
          </a:prstGeom>
          <a:noFill/>
        </p:spPr>
        <p:txBody>
          <a:bodyPr wrap="square" rtlCol="0">
            <a:spAutoFit/>
          </a:bodyPr>
          <a:lstStyle/>
          <a:p>
            <a:pPr algn="ctr"/>
            <a:r>
              <a:rPr lang="en-US" sz="4000" b="1" u="sng" dirty="0" smtClean="0"/>
              <a:t>Homework Policy</a:t>
            </a:r>
            <a:endParaRPr lang="en-US" sz="2000" dirty="0" smtClean="0"/>
          </a:p>
        </p:txBody>
      </p:sp>
      <p:sp>
        <p:nvSpPr>
          <p:cNvPr id="10" name="Rectangle 2"/>
          <p:cNvSpPr>
            <a:spLocks noChangeArrowheads="1"/>
          </p:cNvSpPr>
          <p:nvPr/>
        </p:nvSpPr>
        <p:spPr bwMode="auto">
          <a:xfrm>
            <a:off x="228600" y="5310664"/>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3200" dirty="0" smtClean="0"/>
              <a:t>.</a:t>
            </a:r>
            <a:endParaRPr lang="en-US" sz="3200" dirty="0"/>
          </a:p>
        </p:txBody>
      </p:sp>
      <p:sp>
        <p:nvSpPr>
          <p:cNvPr id="2" name="Rectangle 2"/>
          <p:cNvSpPr>
            <a:spLocks noChangeArrowheads="1"/>
          </p:cNvSpPr>
          <p:nvPr/>
        </p:nvSpPr>
        <p:spPr bwMode="auto">
          <a:xfrm>
            <a:off x="304800" y="1022866"/>
            <a:ext cx="8610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buFontTx/>
              <a:buChar char="•"/>
              <a:tabLst>
                <a:tab pos="914400" algn="l"/>
              </a:tabLst>
            </a:pPr>
            <a:r>
              <a:rPr lang="en-US" sz="2400" dirty="0" smtClean="0"/>
              <a:t>Students will be given homework every day including on the weekend. Some of the homework may come in a packet. Incomplete or missing homework will affect students’ grades. </a:t>
            </a:r>
          </a:p>
          <a:p>
            <a:pPr lvl="0" fontAlgn="base">
              <a:spcBef>
                <a:spcPct val="0"/>
              </a:spcBef>
              <a:spcAft>
                <a:spcPct val="0"/>
              </a:spcAft>
              <a:tabLst>
                <a:tab pos="914400" algn="l"/>
              </a:tabLst>
            </a:pPr>
            <a:endParaRPr lang="en-US" sz="2400" dirty="0" smtClean="0"/>
          </a:p>
          <a:p>
            <a:pPr lvl="0" fontAlgn="base">
              <a:spcBef>
                <a:spcPct val="0"/>
              </a:spcBef>
              <a:spcAft>
                <a:spcPct val="0"/>
              </a:spcAft>
              <a:buFont typeface="Arial" pitchFamily="34" charset="0"/>
              <a:buChar char="•"/>
              <a:tabLst>
                <a:tab pos="914400" algn="l"/>
              </a:tabLst>
            </a:pPr>
            <a:r>
              <a:rPr lang="en-US" sz="2400" dirty="0" smtClean="0"/>
              <a:t>Homework turned in on time and daily will improve students’ grades. Also, students who turn in homework daily and on time will win tickets to get a prize from the treasure box.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advTm="20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0" fill="hold"/>
                                        <p:tgtEl>
                                          <p:spTgt spid="2"/>
                                        </p:tgtEl>
                                        <p:attrNameLst>
                                          <p:attrName>ppt_x</p:attrName>
                                        </p:attrNameLst>
                                      </p:cBhvr>
                                      <p:tavLst>
                                        <p:tav tm="0">
                                          <p:val>
                                            <p:strVal val="#ppt_x"/>
                                          </p:val>
                                        </p:tav>
                                        <p:tav tm="100000">
                                          <p:val>
                                            <p:strVal val="#ppt_x"/>
                                          </p:val>
                                        </p:tav>
                                      </p:tavLst>
                                    </p:anim>
                                    <p:anim calcmode="lin" valueType="num">
                                      <p:cBhvr additive="base">
                                        <p:cTn id="13"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793</TotalTime>
  <Words>576</Words>
  <Application>Microsoft Office PowerPoint</Application>
  <PresentationFormat>On-screen Show (4:3)</PresentationFormat>
  <Paragraphs>88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Welcome to 6th grade</vt:lpstr>
      <vt:lpstr>Slide 2</vt:lpstr>
      <vt:lpstr>Slide 3</vt:lpstr>
      <vt:lpstr>Slide 4</vt:lpstr>
      <vt:lpstr>Slide 5</vt:lpstr>
      <vt:lpstr>Slide 6</vt:lpstr>
      <vt:lpstr>Slide 7</vt:lpstr>
      <vt:lpstr>Slide 8</vt:lpstr>
      <vt:lpstr>Slide 9</vt:lpstr>
      <vt:lpstr>Slide 10</vt:lpstr>
      <vt:lpstr>Slide 11</vt:lpstr>
      <vt:lpstr>Any Questions??????????????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6th grade</dc:title>
  <dc:creator>tanthony</dc:creator>
  <cp:lastModifiedBy>cti</cp:lastModifiedBy>
  <cp:revision>21</cp:revision>
  <dcterms:created xsi:type="dcterms:W3CDTF">2014-06-26T15:16:11Z</dcterms:created>
  <dcterms:modified xsi:type="dcterms:W3CDTF">2015-09-03T04:47:30Z</dcterms:modified>
</cp:coreProperties>
</file>